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9"/>
  </p:notesMasterIdLst>
  <p:sldIdLst>
    <p:sldId id="256" r:id="rId2"/>
    <p:sldId id="267" r:id="rId3"/>
    <p:sldId id="269" r:id="rId4"/>
    <p:sldId id="268" r:id="rId5"/>
    <p:sldId id="270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71" r:id="rId18"/>
    <p:sldId id="307" r:id="rId19"/>
    <p:sldId id="273" r:id="rId20"/>
    <p:sldId id="272" r:id="rId21"/>
    <p:sldId id="308" r:id="rId22"/>
    <p:sldId id="274" r:id="rId23"/>
    <p:sldId id="276" r:id="rId24"/>
    <p:sldId id="277" r:id="rId25"/>
    <p:sldId id="275" r:id="rId26"/>
    <p:sldId id="278" r:id="rId27"/>
    <p:sldId id="279" r:id="rId28"/>
    <p:sldId id="280" r:id="rId29"/>
    <p:sldId id="309" r:id="rId30"/>
    <p:sldId id="281" r:id="rId31"/>
    <p:sldId id="310" r:id="rId32"/>
    <p:sldId id="282" r:id="rId33"/>
    <p:sldId id="323" r:id="rId34"/>
    <p:sldId id="283" r:id="rId35"/>
    <p:sldId id="311" r:id="rId36"/>
    <p:sldId id="312" r:id="rId37"/>
    <p:sldId id="314" r:id="rId38"/>
    <p:sldId id="315" r:id="rId39"/>
    <p:sldId id="313" r:id="rId40"/>
    <p:sldId id="316" r:id="rId41"/>
    <p:sldId id="322" r:id="rId42"/>
    <p:sldId id="317" r:id="rId43"/>
    <p:sldId id="318" r:id="rId44"/>
    <p:sldId id="319" r:id="rId45"/>
    <p:sldId id="320" r:id="rId46"/>
    <p:sldId id="321" r:id="rId47"/>
    <p:sldId id="32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64"/>
    <p:restoredTop sz="94580"/>
  </p:normalViewPr>
  <p:slideViewPr>
    <p:cSldViewPr snapToGrid="0" snapToObjects="1">
      <p:cViewPr>
        <p:scale>
          <a:sx n="100" d="100"/>
          <a:sy n="100" d="100"/>
        </p:scale>
        <p:origin x="16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hyperlink" Target="http://www.imdb.com/name/nm0000634/" TargetMode="External"/><Relationship Id="rId5" Type="http://schemas.openxmlformats.org/officeDocument/2006/relationships/hyperlink" Target="http://www.imdb.com/name/nm0073539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</a:t>
            </a:r>
            <a:r>
              <a:rPr lang="en-US" sz="4800" dirty="0" smtClean="0"/>
              <a:t>NLP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Speech Synthesis &amp; Spoken dialog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428063"/>
            <a:ext cx="1924050" cy="192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43" y="2806700"/>
            <a:ext cx="4930660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79" y="2726513"/>
            <a:ext cx="3040993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Spelling and Grammar Check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2882900"/>
            <a:ext cx="5432778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030" y="2711450"/>
            <a:ext cx="4057650" cy="27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Word Prediction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36850"/>
            <a:ext cx="519684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250" y="2470034"/>
            <a:ext cx="3567430" cy="33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Information Retrieval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70034"/>
            <a:ext cx="6781800" cy="38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Document Categorization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42" y="2692400"/>
            <a:ext cx="4038315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2" y="2595745"/>
            <a:ext cx="4128828" cy="2636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406" y="2595745"/>
            <a:ext cx="149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Question Answering and Summarization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686050"/>
            <a:ext cx="4140200" cy="2995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08" y="2767686"/>
            <a:ext cx="5574692" cy="26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Machine 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63" y="4173395"/>
            <a:ext cx="7378634" cy="205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2416448"/>
            <a:ext cx="3550920" cy="16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Sentiment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79310"/>
            <a:ext cx="5118100" cy="3767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280" y="3022600"/>
            <a:ext cx="4867442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NLP difficult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1665"/>
          <a:stretch>
            <a:fillRect/>
          </a:stretch>
        </p:blipFill>
        <p:spPr>
          <a:xfrm>
            <a:off x="2506980" y="1919032"/>
            <a:ext cx="7239000" cy="4366170"/>
          </a:xfrm>
        </p:spPr>
      </p:pic>
    </p:spTree>
    <p:extLst>
      <p:ext uri="{BB962C8B-B14F-4D97-AF65-F5344CB8AC3E}">
        <p14:creationId xmlns:p14="http://schemas.microsoft.com/office/powerpoint/2010/main" val="4768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98" y="1919032"/>
            <a:ext cx="6888163" cy="40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5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0" y="1919032"/>
            <a:ext cx="3436620" cy="1745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442" y="1919032"/>
            <a:ext cx="3369457" cy="42148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" y="3846289"/>
            <a:ext cx="2957978" cy="2416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650" y="4227637"/>
            <a:ext cx="2501900" cy="19062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790" y="1919032"/>
            <a:ext cx="222076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Paraphrasing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 words/sentences express the same meaning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705100"/>
            <a:ext cx="7086600" cy="30480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097280" y="2470034"/>
            <a:ext cx="2641600" cy="3670300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Book delivery time</a:t>
            </a:r>
            <a:r>
              <a:rPr lang="en-US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 </a:t>
            </a:r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When will I receive my book?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When will my book arrive?</a:t>
            </a:r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Same words/sentences express different meaning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532380" y="2470034"/>
            <a:ext cx="2641600" cy="3670300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Fall</a:t>
            </a:r>
            <a:r>
              <a:rPr lang="en-US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 </a:t>
            </a:r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The third season of the year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Moving downwards towards the ground or towards a lower position</a:t>
            </a:r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96380" y="2470034"/>
            <a:ext cx="2641600" cy="3670300"/>
          </a:xfrm>
          <a:prstGeom prst="roundRect">
            <a:avLst/>
          </a:prstGeom>
          <a:solidFill>
            <a:srgbClr val="92D050">
              <a:alpha val="46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The door is open</a:t>
            </a:r>
            <a:r>
              <a:rPr lang="en-US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 </a:t>
            </a:r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Could be expressing a fact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Could be a request to close the door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Could mean you can speak to me anytime</a:t>
            </a:r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Phonetics and Phonology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or more words sounding the same, but having different meanings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03500"/>
            <a:ext cx="4009325" cy="340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2603500"/>
            <a:ext cx="4724400" cy="974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99100" y="38584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“I have a </a:t>
            </a:r>
            <a:r>
              <a:rPr lang="en-US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knot</a:t>
            </a:r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question. Will you </a:t>
            </a:r>
            <a:r>
              <a:rPr lang="en-US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not</a:t>
            </a:r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progress faster by sailing at 20 knots rather than railing about how you should </a:t>
            </a:r>
            <a:r>
              <a:rPr lang="en-US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not</a:t>
            </a:r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sail at all? Do you </a:t>
            </a:r>
            <a:r>
              <a:rPr lang="en-US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know knots </a:t>
            </a:r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or do you </a:t>
            </a:r>
            <a:r>
              <a:rPr lang="en-US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know not</a:t>
            </a:r>
            <a:r>
              <a:rPr lang="en-US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?”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5499100" y="5253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And, you know, it would be all 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right</a:t>
            </a:r>
            <a:r>
              <a:rPr lang="en-US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for you to 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write</a:t>
            </a:r>
            <a:r>
              <a:rPr lang="en-US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and practice these patterns every day, because you want to master these skills, 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right</a:t>
            </a:r>
            <a:r>
              <a:rPr lang="en-US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18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292" y="2407403"/>
            <a:ext cx="310838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813300" y="2953090"/>
            <a:ext cx="3233992" cy="1244600"/>
          </a:xfrm>
          <a:prstGeom prst="rightArrow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Look at the dog with one eye</a:t>
            </a:r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50" y="3607553"/>
            <a:ext cx="2584450" cy="2568974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3911600" y="4206240"/>
            <a:ext cx="3670300" cy="1371600"/>
          </a:xfrm>
          <a:prstGeom prst="leftArrow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Apple Chancery" charset="0"/>
                <a:ea typeface="Apple Chancery" charset="0"/>
                <a:cs typeface="Apple Chancery" charset="0"/>
              </a:rPr>
              <a:t>I saw the man with a telescope</a:t>
            </a:r>
            <a:endParaRPr lang="en-US" b="1" dirty="0">
              <a:solidFill>
                <a:sysClr val="windowText" lastClr="00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syntactic ambiguity, the same sequence of words is interpreted as having different syntactic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71600" y="4762500"/>
            <a:ext cx="6146800" cy="1155700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The Astronomer loves the star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Star in the sky?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Celebrity?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1919031"/>
            <a:ext cx="102565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 </a:t>
            </a:r>
            <a:r>
              <a:rPr lang="en-US" smtClean="0"/>
              <a:t>In</a:t>
            </a:r>
            <a:r>
              <a:rPr lang="en-US"/>
              <a:t> </a:t>
            </a:r>
            <a:r>
              <a:rPr lang="en-US" b="1"/>
              <a:t>semantic ambiguity</a:t>
            </a:r>
            <a:r>
              <a:rPr lang="en-US"/>
              <a:t> the structure remains the same, but the individual words are interpreted differently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242" y="2511150"/>
            <a:ext cx="3361824" cy="3407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80" y="2399756"/>
            <a:ext cx="3001800" cy="22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Pragmatic 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453261"/>
            <a:ext cx="6704685" cy="2293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919031"/>
            <a:ext cx="10256520" cy="319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x-none" b="1" dirty="0">
                <a:ea typeface="ヒラギノ角ゴ Pro W3" charset="-128"/>
              </a:rPr>
              <a:t>Pragmatics</a:t>
            </a:r>
            <a:r>
              <a:rPr lang="en-US" altLang="x-none" dirty="0">
                <a:ea typeface="ヒラギノ角ゴ Pro W3" charset="-128"/>
              </a:rPr>
              <a:t> concerns the overall </a:t>
            </a:r>
            <a:r>
              <a:rPr lang="en-US" altLang="x-none" dirty="0" smtClean="0">
                <a:ea typeface="ヒラギノ角ゴ Pro W3" charset="-128"/>
              </a:rPr>
              <a:t>communicative </a:t>
            </a:r>
            <a:r>
              <a:rPr lang="en-US" altLang="x-none" dirty="0">
                <a:ea typeface="ヒラギノ角ゴ Pro W3" charset="-128"/>
              </a:rPr>
              <a:t>and social context </a:t>
            </a:r>
            <a:r>
              <a:rPr lang="en-US" altLang="x-none" dirty="0" smtClean="0">
                <a:ea typeface="ヒラギノ角ゴ Pro W3" charset="-128"/>
              </a:rPr>
              <a:t>and </a:t>
            </a:r>
            <a:r>
              <a:rPr lang="en-US" altLang="x-none" dirty="0">
                <a:ea typeface="ヒラギノ角ゴ Pro W3" charset="-128"/>
              </a:rPr>
              <a:t>its effect on interpretation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97280" y="5095466"/>
            <a:ext cx="6146800" cy="101323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Can you pass the salt?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Request to pass the salt ?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Physical ability to pass the salt ?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15326" y="3095194"/>
            <a:ext cx="3746500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x-none" sz="1600" b="1" dirty="0">
                <a:latin typeface="Apple Chancery" charset="0"/>
                <a:ea typeface="Apple Chancery" charset="0"/>
                <a:cs typeface="Apple Chancery" charset="0"/>
                <a:hlinkClick r:id="rId4"/>
              </a:rPr>
              <a:t>Clouseau</a:t>
            </a:r>
            <a:r>
              <a:rPr lang="en-US" altLang="x-none" sz="1600" dirty="0"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Does your dog bite? </a:t>
            </a:r>
            <a:endParaRPr lang="en-US" altLang="x-none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>
              <a:lnSpc>
                <a:spcPct val="80000"/>
              </a:lnSpc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altLang="x-none" sz="1600" b="1" dirty="0">
                <a:latin typeface="Apple Chancery" charset="0"/>
                <a:ea typeface="Apple Chancery" charset="0"/>
                <a:cs typeface="Apple Chancery" charset="0"/>
                <a:hlinkClick r:id="rId5"/>
              </a:rPr>
              <a:t>Hotel Clerk</a:t>
            </a:r>
            <a:r>
              <a:rPr lang="en-US" altLang="x-none" sz="1600" dirty="0">
                <a:latin typeface="Apple Chancery" charset="0"/>
                <a:ea typeface="Apple Chancery" charset="0"/>
                <a:cs typeface="Apple Chancery" charset="0"/>
              </a:rPr>
              <a:t>: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 No. </a:t>
            </a:r>
            <a:endParaRPr lang="en-US" altLang="x-none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>
              <a:lnSpc>
                <a:spcPct val="80000"/>
              </a:lnSpc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altLang="x-none" sz="1600" b="1" dirty="0">
                <a:latin typeface="Apple Chancery" charset="0"/>
                <a:ea typeface="Apple Chancery" charset="0"/>
                <a:cs typeface="Apple Chancery" charset="0"/>
                <a:hlinkClick r:id="rId4"/>
              </a:rPr>
              <a:t>Clouseau</a:t>
            </a:r>
            <a:r>
              <a:rPr lang="en-US" altLang="x-none" sz="1600" dirty="0">
                <a:latin typeface="Apple Chancery" charset="0"/>
                <a:ea typeface="Apple Chancery" charset="0"/>
                <a:cs typeface="Apple Chancery" charset="0"/>
              </a:rPr>
              <a:t>: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x-none" sz="1600" i="1" dirty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[bowing down to pet the dog] 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Nice doggie. </a:t>
            </a:r>
            <a:b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altLang="x-none" sz="1600" dirty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[</a:t>
            </a:r>
            <a:r>
              <a:rPr lang="en-US" altLang="x-none" sz="1600" i="1" dirty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Dog barks and </a:t>
            </a:r>
            <a:r>
              <a:rPr lang="en-US" altLang="x-none" sz="1600" i="1" dirty="0" smtClean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bites Clouseau </a:t>
            </a:r>
            <a:r>
              <a:rPr lang="en-US" altLang="x-none" sz="1600" i="1" dirty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 the hand</a:t>
            </a:r>
            <a:r>
              <a:rPr lang="en-US" altLang="x-none" sz="1600" dirty="0">
                <a:solidFill>
                  <a:schemeClr val="tx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] </a:t>
            </a:r>
            <a:endParaRPr lang="en-US" altLang="x-none" sz="1600" dirty="0" smtClean="0">
              <a:solidFill>
                <a:schemeClr val="tx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>
              <a:lnSpc>
                <a:spcPct val="80000"/>
              </a:lnSpc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altLang="x-none" sz="1600" b="1" dirty="0">
                <a:latin typeface="Apple Chancery" charset="0"/>
                <a:ea typeface="Apple Chancery" charset="0"/>
                <a:cs typeface="Apple Chancery" charset="0"/>
                <a:hlinkClick r:id="rId4"/>
              </a:rPr>
              <a:t>Clouseau</a:t>
            </a:r>
            <a:r>
              <a:rPr lang="en-US" altLang="x-none" sz="1600" dirty="0"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I thought you said your dog did not bite! </a:t>
            </a:r>
            <a:endParaRPr lang="en-US" altLang="x-none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>
              <a:lnSpc>
                <a:spcPct val="80000"/>
              </a:lnSpc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altLang="x-none" sz="1600" b="1" dirty="0">
                <a:latin typeface="Apple Chancery" charset="0"/>
                <a:ea typeface="Apple Chancery" charset="0"/>
                <a:cs typeface="Apple Chancery" charset="0"/>
                <a:hlinkClick r:id="rId5"/>
              </a:rPr>
              <a:t>Hotel Clerk</a:t>
            </a:r>
            <a:r>
              <a:rPr lang="en-US" altLang="x-none" sz="1600" dirty="0"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That is not my dog. </a:t>
            </a: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Discourse Ambiguity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49880" y="2910072"/>
            <a:ext cx="6146800" cy="1293628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Alice understands that you like your mother, but </a:t>
            </a:r>
            <a:r>
              <a:rPr 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she</a:t>
            </a:r>
            <a:r>
              <a:rPr 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mr-IN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b="1" dirty="0" smtClean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Does </a:t>
            </a:r>
            <a:r>
              <a:rPr 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she</a:t>
            </a: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refer to Alice?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Does </a:t>
            </a:r>
            <a:r>
              <a:rPr 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she</a:t>
            </a: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refer to your mother?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280" y="1919031"/>
            <a:ext cx="10256520" cy="54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ヒラギノ角ゴ Pro W3" charset="-128"/>
              </a:rPr>
              <a:t>Relates to entities previously introduced and processing it requires shared knowledge or world. Interpretation is carried out using this context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849880" y="4373300"/>
            <a:ext cx="6146800" cy="132899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The horse ran up the hill. </a:t>
            </a:r>
            <a:r>
              <a:rPr lang="en-US" b="1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It </a:t>
            </a:r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was very steep. </a:t>
            </a:r>
            <a:r>
              <a:rPr lang="en-US" b="1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It</a:t>
            </a:r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soon got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tired</a:t>
            </a:r>
            <a:endParaRPr lang="en-US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Does </a:t>
            </a:r>
            <a:r>
              <a:rPr 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it</a:t>
            </a: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refer to hill?</a:t>
            </a:r>
          </a:p>
          <a:p>
            <a:pPr marL="2114550" lvl="4" indent="-285750">
              <a:buFontTx/>
              <a:buChar char="-"/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Does </a:t>
            </a:r>
            <a:r>
              <a:rPr 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it</a:t>
            </a: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refer to horse?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100" y="2046031"/>
            <a:ext cx="4533900" cy="1017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Splitting</a:t>
            </a:r>
          </a:p>
          <a:p>
            <a:pPr algn="ctr">
              <a:lnSpc>
                <a:spcPct val="80000"/>
              </a:lnSpc>
            </a:pP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447800" y="3721100"/>
            <a:ext cx="2425700" cy="1295400"/>
          </a:xfrm>
          <a:prstGeom prst="roundRect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Splitting Text into Section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94200" y="3721100"/>
            <a:ext cx="2425700" cy="1295400"/>
          </a:xfrm>
          <a:prstGeom prst="roundRect">
            <a:avLst/>
          </a:prstGeom>
          <a:solidFill>
            <a:srgbClr val="00B0F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Splitting Sections into Sentences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40600" y="3721100"/>
            <a:ext cx="2425700" cy="1295400"/>
          </a:xfrm>
          <a:prstGeom prst="roundRect">
            <a:avLst/>
          </a:prstGeom>
          <a:solidFill>
            <a:srgbClr val="00B05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Splitting Sections into Words/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Ngrams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5026" y="1901612"/>
            <a:ext cx="4131674" cy="1148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Part of Speech tagging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5790" y="3448418"/>
            <a:ext cx="551942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x-none" sz="1800" dirty="0">
                <a:solidFill>
                  <a:srgbClr val="3333CC"/>
                </a:solidFill>
              </a:rPr>
              <a:t>I     ate   the  spaghetti  with   meatballs.  </a:t>
            </a:r>
          </a:p>
          <a:p>
            <a:pPr eaLnBrk="1" hangingPunct="1"/>
            <a:r>
              <a:rPr lang="en-US" altLang="x-none" sz="1800" dirty="0">
                <a:solidFill>
                  <a:srgbClr val="CC0099"/>
                </a:solidFill>
              </a:rPr>
              <a:t>Pro  V   </a:t>
            </a:r>
            <a:r>
              <a:rPr lang="en-US" altLang="x-none" sz="1800" dirty="0" err="1">
                <a:solidFill>
                  <a:srgbClr val="CC0099"/>
                </a:solidFill>
              </a:rPr>
              <a:t>Det</a:t>
            </a:r>
            <a:r>
              <a:rPr lang="en-US" altLang="x-none" sz="1800" dirty="0">
                <a:solidFill>
                  <a:srgbClr val="CC0099"/>
                </a:solidFill>
              </a:rPr>
              <a:t>        N       Prep        N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05790" y="4495729"/>
            <a:ext cx="5888448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x-none" sz="1800" dirty="0">
                <a:solidFill>
                  <a:srgbClr val="3333CC"/>
                </a:solidFill>
              </a:rPr>
              <a:t>John  </a:t>
            </a:r>
            <a:r>
              <a:rPr lang="en-US" altLang="x-none" sz="1800" dirty="0">
                <a:solidFill>
                  <a:srgbClr val="CC0000"/>
                </a:solidFill>
              </a:rPr>
              <a:t>saw</a:t>
            </a:r>
            <a:r>
              <a:rPr lang="en-US" altLang="x-none" sz="1800" dirty="0">
                <a:solidFill>
                  <a:srgbClr val="3333CC"/>
                </a:solidFill>
              </a:rPr>
              <a:t>  the  </a:t>
            </a:r>
            <a:r>
              <a:rPr lang="en-US" altLang="x-none" sz="1800" dirty="0">
                <a:solidFill>
                  <a:srgbClr val="CC0000"/>
                </a:solidFill>
              </a:rPr>
              <a:t>saw</a:t>
            </a:r>
            <a:r>
              <a:rPr lang="en-US" altLang="x-none" sz="1800" dirty="0">
                <a:solidFill>
                  <a:srgbClr val="3333CC"/>
                </a:solidFill>
              </a:rPr>
              <a:t>  and  decided  </a:t>
            </a:r>
            <a:r>
              <a:rPr lang="en-US" altLang="x-none" sz="1800" dirty="0">
                <a:solidFill>
                  <a:srgbClr val="CC0000"/>
                </a:solidFill>
              </a:rPr>
              <a:t>to</a:t>
            </a:r>
            <a:r>
              <a:rPr lang="en-US" altLang="x-none" sz="1800" dirty="0">
                <a:solidFill>
                  <a:srgbClr val="3333CC"/>
                </a:solidFill>
              </a:rPr>
              <a:t>  take  it     </a:t>
            </a:r>
            <a:r>
              <a:rPr lang="en-US" altLang="x-none" sz="1800" dirty="0">
                <a:solidFill>
                  <a:srgbClr val="CC0000"/>
                </a:solidFill>
              </a:rPr>
              <a:t>to</a:t>
            </a:r>
            <a:r>
              <a:rPr lang="en-US" altLang="x-none" sz="1800" dirty="0">
                <a:solidFill>
                  <a:srgbClr val="3333CC"/>
                </a:solidFill>
              </a:rPr>
              <a:t>   the   table.</a:t>
            </a:r>
          </a:p>
          <a:p>
            <a:pPr eaLnBrk="1" hangingPunct="1"/>
            <a:r>
              <a:rPr lang="en-US" altLang="x-none" sz="1800" dirty="0">
                <a:solidFill>
                  <a:srgbClr val="CC0099"/>
                </a:solidFill>
              </a:rPr>
              <a:t>PN      V   </a:t>
            </a:r>
            <a:r>
              <a:rPr lang="en-US" altLang="x-none" sz="1800" dirty="0" err="1">
                <a:solidFill>
                  <a:srgbClr val="CC0099"/>
                </a:solidFill>
              </a:rPr>
              <a:t>Det</a:t>
            </a:r>
            <a:r>
              <a:rPr lang="en-US" altLang="x-none" sz="1800" dirty="0">
                <a:solidFill>
                  <a:srgbClr val="CC0099"/>
                </a:solidFill>
              </a:rPr>
              <a:t>    N   Con      V     Part  V   Pro Prep </a:t>
            </a:r>
            <a:r>
              <a:rPr lang="en-US" altLang="x-none" sz="1800" dirty="0" err="1">
                <a:solidFill>
                  <a:srgbClr val="CC0099"/>
                </a:solidFill>
              </a:rPr>
              <a:t>Det</a:t>
            </a:r>
            <a:r>
              <a:rPr lang="en-US" altLang="x-none" sz="1800" dirty="0">
                <a:solidFill>
                  <a:srgbClr val="CC0099"/>
                </a:solidFill>
              </a:rPr>
              <a:t>    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59" y="1919032"/>
            <a:ext cx="4923541" cy="38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5026" y="1901612"/>
            <a:ext cx="4131674" cy="1148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Parsing Syntactic Tree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759200"/>
            <a:ext cx="5599841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04" y="2057400"/>
            <a:ext cx="5604556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235200"/>
            <a:ext cx="3588334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66" y="2133600"/>
            <a:ext cx="4233333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2057400"/>
            <a:ext cx="6769100" cy="401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126" y="3158913"/>
            <a:ext cx="3026774" cy="1471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Named </a:t>
            </a:r>
            <a:r>
              <a:rPr lang="en-US" sz="2800" b="1" dirty="0">
                <a:latin typeface="Apple Chancery" charset="0"/>
                <a:ea typeface="Apple Chancery" charset="0"/>
                <a:cs typeface="Apple Chancery" charset="0"/>
              </a:rPr>
              <a:t>e</a:t>
            </a: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ntity recognition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- Techniques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1526" y="1919032"/>
            <a:ext cx="7367050" cy="45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mtClean="0">
                <a:latin typeface="Apple Chancery" charset="0"/>
                <a:ea typeface="Apple Chancery" charset="0"/>
                <a:cs typeface="Apple Chancery" charset="0"/>
              </a:rPr>
              <a:t>Word Sense Disambiguation</a:t>
            </a: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463800"/>
            <a:ext cx="992632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1900" y="2590799"/>
            <a:ext cx="99237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2000" dirty="0">
                <a:latin typeface="Apple Chancery" charset="0"/>
                <a:ea typeface="Apple Chancery" charset="0"/>
                <a:cs typeface="Apple Chancery" charset="0"/>
              </a:rPr>
              <a:t>What type of ambiguity</a:t>
            </a:r>
            <a:r>
              <a:rPr lang="en-US" altLang="x-none" sz="2000" dirty="0" smtClean="0">
                <a:latin typeface="Apple Chancery" charset="0"/>
                <a:ea typeface="Apple Chancery" charset="0"/>
                <a:cs typeface="Apple Chancery" charset="0"/>
              </a:rPr>
              <a:t>?</a:t>
            </a:r>
          </a:p>
          <a:p>
            <a:endParaRPr lang="en-US" altLang="x-none" sz="2800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914400" lvl="1" indent="-457200">
              <a:buFont typeface="Times New Roman" charset="0"/>
              <a:buAutoNum type="arabicPeriod"/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Groucho Marx: One morning I shot an elephant in my pajamas.  How he got into my pajamas, I</a:t>
            </a:r>
            <a:r>
              <a:rPr lang="en-US" alt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’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ll never know</a:t>
            </a:r>
            <a:r>
              <a:rPr lang="en-US" altLang="x-none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pPr marL="914400" lvl="1" indent="-457200">
              <a:buFont typeface="Times New Roman" charset="0"/>
              <a:buAutoNum type="arabicPeriod"/>
            </a:pP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914400" lvl="1" indent="-457200">
              <a:buFont typeface="Times New Roman" charset="0"/>
              <a:buAutoNum type="arabicPeriod"/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She criticized my apartment, so I knocked her flat</a:t>
            </a:r>
            <a:r>
              <a:rPr lang="en-US" altLang="x-none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pPr marL="914400" lvl="1" indent="-457200">
              <a:buFont typeface="Times New Roman" charset="0"/>
              <a:buAutoNum type="arabicPeriod"/>
            </a:pP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914400" lvl="1" indent="-457200">
              <a:buFont typeface="Times New Roman" charset="0"/>
              <a:buAutoNum type="arabicPeriod"/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Noah took all of the animals on the ark in pairs. Except the worms, they came in apples</a:t>
            </a:r>
            <a:r>
              <a:rPr lang="en-US" altLang="x-none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pPr marL="914400" lvl="1" indent="-457200">
              <a:buFont typeface="Times New Roman" charset="0"/>
              <a:buAutoNum type="arabicPeriod"/>
            </a:pP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914400" lvl="1" indent="-457200">
              <a:buFont typeface="Times New Roman" charset="0"/>
              <a:buAutoNum type="arabicPeriod"/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Policeman to little boy: </a:t>
            </a:r>
            <a:r>
              <a:rPr lang="en-US" alt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“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We are looking for a thief with a bicycle.</a:t>
            </a:r>
            <a:r>
              <a:rPr lang="en-US" alt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 Little boy: </a:t>
            </a:r>
            <a:r>
              <a:rPr lang="en-US" alt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“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Wouldn</a:t>
            </a:r>
            <a:r>
              <a:rPr lang="en-US" alt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’</a:t>
            </a: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t you be better using your eyes</a:t>
            </a:r>
            <a:r>
              <a:rPr lang="en-US" altLang="x-none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r>
              <a:rPr lang="en-US" alt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pPr marL="914400" lvl="1" indent="-457200">
              <a:buFont typeface="Times New Roman" charset="0"/>
              <a:buAutoNum type="arabicPeriod"/>
            </a:pP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914400" lvl="1" indent="-457200">
              <a:buFont typeface="Times New Roman" charset="0"/>
              <a:buAutoNum type="arabicPeriod"/>
            </a:pPr>
            <a:r>
              <a:rPr lang="en-US" altLang="x-none" sz="1600" dirty="0">
                <a:latin typeface="American Typewriter" charset="0"/>
                <a:ea typeface="American Typewriter" charset="0"/>
                <a:cs typeface="American Typewriter" charset="0"/>
              </a:rPr>
              <a:t>Why is the teacher wearing sun-glasses. Because the class is so bright.</a:t>
            </a:r>
            <a:endParaRPr lang="en-US" altLang="x-none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1526" y="1919032"/>
            <a:ext cx="7367050" cy="45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latin typeface="Apple Chancery" charset="0"/>
                <a:ea typeface="Apple Chancery" charset="0"/>
                <a:cs typeface="Apple Chancery" charset="0"/>
              </a:rPr>
              <a:t>For some humor !</a:t>
            </a:r>
          </a:p>
        </p:txBody>
      </p:sp>
    </p:spTree>
    <p:extLst>
      <p:ext uri="{BB962C8B-B14F-4D97-AF65-F5344CB8AC3E}">
        <p14:creationId xmlns:p14="http://schemas.microsoft.com/office/powerpoint/2010/main" val="50104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9252" y="2967335"/>
            <a:ext cx="34134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Break Time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57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- 1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8826" y="2803312"/>
            <a:ext cx="5896974" cy="1751249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Introduction to Text Analysis using Tidy Text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- 2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8826" y="2803312"/>
            <a:ext cx="5896974" cy="1104918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Introduction to Sentiment Analysis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- 3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8826" y="2803312"/>
            <a:ext cx="5896974" cy="1104918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Twitter Data Analysis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Dirichlet Allocation (LDA)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1526" y="1919032"/>
            <a:ext cx="7367050" cy="3539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latin typeface="Apple Chancery" charset="0"/>
                <a:ea typeface="Apple Chancery" charset="0"/>
                <a:cs typeface="Apple Chancery" charset="0"/>
              </a:rPr>
              <a:t>A Bayesian Unsupervised Learning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2454647"/>
            <a:ext cx="6261100" cy="3142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474733"/>
            <a:ext cx="2667000" cy="208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100" y="4902200"/>
            <a:ext cx="445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Each Document is a mixture of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Each Topic is a mixture of 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Each word is drawn from one of those topics</a:t>
            </a:r>
            <a:endParaRPr lang="en-US" sz="1600" dirty="0">
              <a:solidFill>
                <a:srgbClr val="0070C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Dirichlet Allocation (LDA)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1526" y="1919032"/>
            <a:ext cx="7367050" cy="3539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/>
              <a:t>It’s a way of automatically discovering </a:t>
            </a:r>
            <a:r>
              <a:rPr lang="en-US" sz="2000" b="1" dirty="0" smtClean="0"/>
              <a:t>topics </a:t>
            </a:r>
            <a:r>
              <a:rPr lang="en-US" sz="2000" dirty="0" smtClean="0"/>
              <a:t>sentences contain</a:t>
            </a:r>
            <a:endParaRPr lang="en-US" sz="2000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800" y="2628900"/>
            <a:ext cx="4457700" cy="2638671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I like to eat broccoli and bananas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I ate a banana and spinach smoothie for breakfast.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Chinchillas and kittens are cute.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My sister adopted a kitten yesterday.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Look at this cute hamster munching on a piece of broccoli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7980" y="2424741"/>
            <a:ext cx="4457700" cy="1323439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/>
              <a:t>Sentences 1 and 2</a:t>
            </a:r>
            <a:r>
              <a:rPr lang="en-US" sz="1600" dirty="0"/>
              <a:t>: 100% Topic </a:t>
            </a:r>
            <a:r>
              <a:rPr lang="en-US" sz="1600" dirty="0" smtClean="0"/>
              <a:t>A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dirty="0"/>
              <a:t>Sentences 3 and 4</a:t>
            </a:r>
            <a:r>
              <a:rPr lang="en-US" sz="1600" dirty="0"/>
              <a:t>: 100% Topic </a:t>
            </a:r>
            <a:r>
              <a:rPr lang="en-US" sz="1600" dirty="0" smtClean="0"/>
              <a:t>B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dirty="0"/>
              <a:t>Sentence 5</a:t>
            </a:r>
            <a:r>
              <a:rPr lang="en-US" sz="1600" dirty="0"/>
              <a:t>: 60% Topic A, 40% Topic </a:t>
            </a:r>
            <a:r>
              <a:rPr lang="en-US" sz="1600" dirty="0" smtClean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97980" y="4173906"/>
            <a:ext cx="4643120" cy="1323439"/>
          </a:xfrm>
          <a:prstGeom prst="rect">
            <a:avLst/>
          </a:prstGeom>
          <a:solidFill>
            <a:srgbClr val="7030A0">
              <a:alpha val="1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Topic </a:t>
            </a:r>
            <a:r>
              <a:rPr lang="en-US" sz="1600" b="1" dirty="0"/>
              <a:t>A</a:t>
            </a:r>
            <a:r>
              <a:rPr lang="en-US" sz="1600" dirty="0"/>
              <a:t>: 30% broccoli, 15% bananas, 10% breakfast, 10% munching, …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0070C0"/>
                </a:solidFill>
              </a:rPr>
              <a:t>topic </a:t>
            </a:r>
            <a:r>
              <a:rPr lang="en-US" sz="1600" b="1" dirty="0">
                <a:solidFill>
                  <a:srgbClr val="0070C0"/>
                </a:solidFill>
              </a:rPr>
              <a:t>A </a:t>
            </a:r>
            <a:r>
              <a:rPr lang="en-US" sz="1600" b="1" dirty="0" smtClean="0">
                <a:solidFill>
                  <a:srgbClr val="0070C0"/>
                </a:solidFill>
              </a:rPr>
              <a:t>could </a:t>
            </a:r>
            <a:r>
              <a:rPr lang="en-US" sz="1600" b="1" dirty="0">
                <a:solidFill>
                  <a:srgbClr val="0070C0"/>
                </a:solidFill>
              </a:rPr>
              <a:t>be about food</a:t>
            </a:r>
            <a:r>
              <a:rPr lang="en-US" sz="1600" dirty="0" smtClean="0"/>
              <a:t>)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dirty="0"/>
              <a:t>Topic B</a:t>
            </a:r>
            <a:r>
              <a:rPr lang="en-US" sz="1600" dirty="0"/>
              <a:t>: 20% chinchillas, 20% kittens, 20% cute, 15% hamster, …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0070C0"/>
                </a:solidFill>
              </a:rPr>
              <a:t>topic B could be </a:t>
            </a:r>
            <a:r>
              <a:rPr lang="en-US" sz="1600" b="1" dirty="0">
                <a:solidFill>
                  <a:srgbClr val="0070C0"/>
                </a:solidFill>
              </a:rPr>
              <a:t>about cute animals</a:t>
            </a:r>
            <a:r>
              <a:rPr lang="en-US" sz="1600" dirty="0"/>
              <a:t>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58740" y="3453775"/>
            <a:ext cx="1397000" cy="98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- 4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8826" y="2803312"/>
            <a:ext cx="5896974" cy="1104918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Topic Modeling using LDA</a:t>
            </a:r>
          </a:p>
          <a:p>
            <a:pPr algn="ctr">
              <a:lnSpc>
                <a:spcPct val="80000"/>
              </a:lnSpc>
            </a:pPr>
            <a:endParaRPr lang="en-US" sz="2800" b="1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2747033"/>
            <a:ext cx="4699000" cy="3551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Natural language processing</a:t>
            </a:r>
            <a:r>
              <a:rPr lang="en-US" dirty="0"/>
              <a:t> (</a:t>
            </a:r>
            <a:r>
              <a:rPr lang="en-US" b="1" dirty="0"/>
              <a:t>NLP</a:t>
            </a:r>
            <a:r>
              <a:rPr lang="en-US" dirty="0"/>
              <a:t>) is the ability of a computer program to understand human speech as it is spoken. </a:t>
            </a:r>
            <a:r>
              <a:rPr lang="en-US" b="1" dirty="0"/>
              <a:t>NLP</a:t>
            </a:r>
            <a:r>
              <a:rPr lang="en-US" dirty="0"/>
              <a:t> is a component of artificial intelligence (AI</a:t>
            </a:r>
            <a:r>
              <a:rPr lang="en-US" dirty="0" smtClean="0"/>
              <a:t>).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Case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25826" y="2138778"/>
            <a:ext cx="8245274" cy="3690522"/>
          </a:xfrm>
          <a:prstGeom prst="roundRect">
            <a:avLst/>
          </a:prstGeom>
          <a:solidFill>
            <a:schemeClr val="bg2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Twitter User Analysis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		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		</a:t>
            </a:r>
            <a:r>
              <a:rPr lang="en-US" sz="1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Build a set of tools to later (next week) use to build a Shiny App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Tools: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Build an LDA model using tweets downloaded from a few distinct topics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Given a twitter user (fairly famous users) 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Based on his tweets, guess the topics he is interested in and compare it to his description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 a sentiment analysis of the timeline of his/her tweets and present it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Display a word cloud or bag of words of what the twitter user uses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Find and compare his top 5 best followers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Given a tweet, estimate the top 3 topics it might be classified as and show it graphically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7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338133"/>
            <a:ext cx="7221531" cy="1713168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Teach </a:t>
            </a:r>
            <a:r>
              <a:rPr lang="en-US" sz="2400" b="1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yourself </a:t>
            </a:r>
            <a:r>
              <a:rPr lang="en-US" sz="2400" b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Shiny</a:t>
            </a:r>
          </a:p>
          <a:p>
            <a:pPr algn="ctr"/>
            <a:endParaRPr lang="en-US" sz="2400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https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://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shiny.rstudio.com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/tutorial/</a:t>
            </a:r>
          </a:p>
          <a:p>
            <a:pPr algn="ctr"/>
            <a:endParaRPr lang="en-US" sz="2400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53704" y="3174321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Code Submission on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Github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for Twitter Case</a:t>
            </a:r>
          </a:p>
        </p:txBody>
      </p:sp>
    </p:spTree>
    <p:extLst>
      <p:ext uri="{BB962C8B-B14F-4D97-AF65-F5344CB8AC3E}">
        <p14:creationId xmlns:p14="http://schemas.microsoft.com/office/powerpoint/2010/main" val="9998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04863" y="3023281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Linear Model Selection &amp; Regularization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59539" y="3063160"/>
            <a:ext cx="8109050" cy="1508840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Submit  by Saturday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Written Report (not to exceed 15 pages) on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Twitter Case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30826" y="24054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Your Presentations on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Twitter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Case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Presentation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Business Presentation (Not to exceed 5 slides)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54077" y="2967335"/>
            <a:ext cx="1883850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Lunch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219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A </a:t>
            </a:r>
            <a:r>
              <a:rPr lang="en-US" b="1" dirty="0" smtClean="0">
                <a:solidFill>
                  <a:srgbClr val="0070C0"/>
                </a:solidFill>
              </a:rPr>
              <a:t>Language</a:t>
            </a:r>
            <a:r>
              <a:rPr lang="en-US" b="1" dirty="0" smtClean="0">
                <a:solidFill>
                  <a:schemeClr val="accent2"/>
                </a:solidFill>
              </a:rPr>
              <a:t> is composed of a set of all possible </a:t>
            </a:r>
            <a:r>
              <a:rPr lang="en-US" b="1" dirty="0" smtClean="0">
                <a:solidFill>
                  <a:srgbClr val="0070C0"/>
                </a:solidFill>
              </a:rPr>
              <a:t>Texts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65400"/>
            <a:ext cx="5054600" cy="33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Text?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A </a:t>
            </a:r>
            <a:r>
              <a:rPr lang="en-US" b="1" dirty="0" smtClean="0">
                <a:solidFill>
                  <a:srgbClr val="0070C0"/>
                </a:solidFill>
              </a:rPr>
              <a:t>Text</a:t>
            </a:r>
            <a:r>
              <a:rPr lang="en-US" b="1" dirty="0" smtClean="0">
                <a:solidFill>
                  <a:schemeClr val="accent2"/>
                </a:solidFill>
              </a:rPr>
              <a:t> is composed of a sequence of words from </a:t>
            </a:r>
            <a:r>
              <a:rPr lang="en-US" b="1" dirty="0" smtClean="0">
                <a:solidFill>
                  <a:srgbClr val="0070C0"/>
                </a:solidFill>
              </a:rPr>
              <a:t>Vocabulary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434365"/>
            <a:ext cx="2717800" cy="3722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2660650"/>
            <a:ext cx="4602574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Vocabulary?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A </a:t>
            </a:r>
            <a:r>
              <a:rPr lang="en-US" b="1" dirty="0" smtClean="0">
                <a:solidFill>
                  <a:srgbClr val="0070C0"/>
                </a:solidFill>
              </a:rPr>
              <a:t>Vocabulary</a:t>
            </a:r>
            <a:r>
              <a:rPr lang="en-US" b="1" dirty="0" smtClean="0">
                <a:solidFill>
                  <a:schemeClr val="accent2"/>
                </a:solidFill>
              </a:rPr>
              <a:t> is composed of a set of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4" y="3996512"/>
            <a:ext cx="6840712" cy="2271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2470034"/>
            <a:ext cx="2489200" cy="15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1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Optical Character Recognition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2470034"/>
            <a:ext cx="6070600" cy="3134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80" y="2470034"/>
            <a:ext cx="5051312" cy="37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Speech Recognition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79" y="2743200"/>
            <a:ext cx="5230232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743200"/>
            <a:ext cx="498928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5783</TotalTime>
  <Words>877</Words>
  <Application>Microsoft Macintosh PowerPoint</Application>
  <PresentationFormat>Widescreen</PresentationFormat>
  <Paragraphs>197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American Typewriter</vt:lpstr>
      <vt:lpstr>Apple Chancery</vt:lpstr>
      <vt:lpstr>Calibri</vt:lpstr>
      <vt:lpstr>Calibri Light</vt:lpstr>
      <vt:lpstr>Times New Roman</vt:lpstr>
      <vt:lpstr>ヒラギノ角ゴ Pro W3</vt:lpstr>
      <vt:lpstr>Arial</vt:lpstr>
      <vt:lpstr>Retrospect</vt:lpstr>
      <vt:lpstr>Introduction to NLP</vt:lpstr>
      <vt:lpstr>Types of Language</vt:lpstr>
      <vt:lpstr>Artificial Language</vt:lpstr>
      <vt:lpstr>Natural Language Processing</vt:lpstr>
      <vt:lpstr>What is a Language?</vt:lpstr>
      <vt:lpstr>What is a Text?</vt:lpstr>
      <vt:lpstr>What is a Vocabulary?</vt:lpstr>
      <vt:lpstr>Applications of NLP</vt:lpstr>
      <vt:lpstr>Applications of NLP</vt:lpstr>
      <vt:lpstr>Applications of NLP</vt:lpstr>
      <vt:lpstr>Applications of NLP</vt:lpstr>
      <vt:lpstr>Applications of NLP</vt:lpstr>
      <vt:lpstr>Applications of NLP</vt:lpstr>
      <vt:lpstr>Applications of NLP</vt:lpstr>
      <vt:lpstr>Applications of NLP</vt:lpstr>
      <vt:lpstr>Applications of NLP</vt:lpstr>
      <vt:lpstr>Applications of NLP</vt:lpstr>
      <vt:lpstr>What makes NLP difficult</vt:lpstr>
      <vt:lpstr>Ambiguity</vt:lpstr>
      <vt:lpstr>Paraphrasing</vt:lpstr>
      <vt:lpstr>Ambiguity</vt:lpstr>
      <vt:lpstr>Phonetics and Phonology</vt:lpstr>
      <vt:lpstr>Syntax Ambiguity</vt:lpstr>
      <vt:lpstr>Semantic Ambiguity</vt:lpstr>
      <vt:lpstr>Pragmatic Ambiguity</vt:lpstr>
      <vt:lpstr>Discourse Ambiguity</vt:lpstr>
      <vt:lpstr>NLP - Techniques</vt:lpstr>
      <vt:lpstr>NLP - Techniques</vt:lpstr>
      <vt:lpstr>NLP - Techniques</vt:lpstr>
      <vt:lpstr>NLP - Techniques</vt:lpstr>
      <vt:lpstr>NLP - Techniques</vt:lpstr>
      <vt:lpstr>Assignment</vt:lpstr>
      <vt:lpstr>Natural Language Processing</vt:lpstr>
      <vt:lpstr>Demo - 1 </vt:lpstr>
      <vt:lpstr>Demo - 2 </vt:lpstr>
      <vt:lpstr>Demo - 3 </vt:lpstr>
      <vt:lpstr>Latent Dirichlet Allocation (LDA)</vt:lpstr>
      <vt:lpstr>Latent Dirichlet Allocation (LDA)</vt:lpstr>
      <vt:lpstr>Demo - 4 </vt:lpstr>
      <vt:lpstr>Course Assignments</vt:lpstr>
      <vt:lpstr>Twitter Case</vt:lpstr>
      <vt:lpstr>Technical Assignment</vt:lpstr>
      <vt:lpstr>Programming Assignment</vt:lpstr>
      <vt:lpstr>Reading Assignment</vt:lpstr>
      <vt:lpstr>Writing Assignment</vt:lpstr>
      <vt:lpstr>Presentation Assignment</vt:lpstr>
      <vt:lpstr>Natural Language Processing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138</cp:revision>
  <dcterms:created xsi:type="dcterms:W3CDTF">2017-05-14T13:41:10Z</dcterms:created>
  <dcterms:modified xsi:type="dcterms:W3CDTF">2017-07-23T03:54:58Z</dcterms:modified>
</cp:coreProperties>
</file>